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2"/>
  </p:notesMasterIdLst>
  <p:sldIdLst>
    <p:sldId id="256" r:id="rId5"/>
    <p:sldId id="274" r:id="rId6"/>
    <p:sldId id="257" r:id="rId7"/>
    <p:sldId id="275" r:id="rId8"/>
    <p:sldId id="287" r:id="rId9"/>
    <p:sldId id="272" r:id="rId10"/>
    <p:sldId id="279" r:id="rId11"/>
    <p:sldId id="280" r:id="rId12"/>
    <p:sldId id="261" r:id="rId13"/>
    <p:sldId id="284" r:id="rId14"/>
    <p:sldId id="285" r:id="rId15"/>
    <p:sldId id="282" r:id="rId16"/>
    <p:sldId id="281" r:id="rId17"/>
    <p:sldId id="277" r:id="rId18"/>
    <p:sldId id="278" r:id="rId19"/>
    <p:sldId id="258" r:id="rId20"/>
    <p:sldId id="286" r:id="rId21"/>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7C256-0CCD-4907-9A41-0840A12945B7}" v="123" dt="2020-10-05T23:10:2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72" d="100"/>
          <a:sy n="72" d="100"/>
        </p:scale>
        <p:origin x="103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 Hann" userId="14554cb3bcfaf36c" providerId="LiveId" clId="{4EB7C256-0CCD-4907-9A41-0840A12945B7}"/>
    <pc:docChg chg="delSld modSld">
      <pc:chgData name="Dee Hann" userId="14554cb3bcfaf36c" providerId="LiveId" clId="{4EB7C256-0CCD-4907-9A41-0840A12945B7}" dt="2020-10-05T23:10:28.398" v="220" actId="20577"/>
      <pc:docMkLst>
        <pc:docMk/>
      </pc:docMkLst>
      <pc:sldChg chg="modSp">
        <pc:chgData name="Dee Hann" userId="14554cb3bcfaf36c" providerId="LiveId" clId="{4EB7C256-0CCD-4907-9A41-0840A12945B7}" dt="2020-10-05T23:10:28.398" v="220" actId="20577"/>
        <pc:sldMkLst>
          <pc:docMk/>
          <pc:sldMk cId="0" sldId="258"/>
        </pc:sldMkLst>
        <pc:spChg chg="mod">
          <ac:chgData name="Dee Hann" userId="14554cb3bcfaf36c" providerId="LiveId" clId="{4EB7C256-0CCD-4907-9A41-0840A12945B7}" dt="2020-10-05T23:10:28.398" v="220" actId="20577"/>
          <ac:spMkLst>
            <pc:docMk/>
            <pc:sldMk cId="0" sldId="258"/>
            <ac:spMk id="4105" creationId="{00000000-0000-0000-0000-000000000000}"/>
          </ac:spMkLst>
        </pc:spChg>
      </pc:sldChg>
      <pc:sldChg chg="del">
        <pc:chgData name="Dee Hann" userId="14554cb3bcfaf36c" providerId="LiveId" clId="{4EB7C256-0CCD-4907-9A41-0840A12945B7}" dt="2020-10-05T23:06:48.711" v="0" actId="2696"/>
        <pc:sldMkLst>
          <pc:docMk/>
          <pc:sldMk cId="1416328375" sldId="276"/>
        </pc:sldMkLst>
      </pc:sldChg>
      <pc:sldChg chg="delSp modSp">
        <pc:chgData name="Dee Hann" userId="14554cb3bcfaf36c" providerId="LiveId" clId="{4EB7C256-0CCD-4907-9A41-0840A12945B7}" dt="2020-10-05T23:09:05.861" v="98" actId="1076"/>
        <pc:sldMkLst>
          <pc:docMk/>
          <pc:sldMk cId="1310126228" sldId="282"/>
        </pc:sldMkLst>
        <pc:spChg chg="mod">
          <ac:chgData name="Dee Hann" userId="14554cb3bcfaf36c" providerId="LiveId" clId="{4EB7C256-0CCD-4907-9A41-0840A12945B7}" dt="2020-10-05T23:08:57.794" v="96" actId="6549"/>
          <ac:spMkLst>
            <pc:docMk/>
            <pc:sldMk cId="1310126228" sldId="282"/>
            <ac:spMk id="3" creationId="{F9BA5E42-9AD3-4C04-8543-7C298C4182D7}"/>
          </ac:spMkLst>
        </pc:spChg>
        <pc:picChg chg="del">
          <ac:chgData name="Dee Hann" userId="14554cb3bcfaf36c" providerId="LiveId" clId="{4EB7C256-0CCD-4907-9A41-0840A12945B7}" dt="2020-10-05T23:09:01.414" v="97" actId="478"/>
          <ac:picMkLst>
            <pc:docMk/>
            <pc:sldMk cId="1310126228" sldId="282"/>
            <ac:picMk id="6" creationId="{1EC6FD34-7ECD-4E5D-A2C0-70081F1553D5}"/>
          </ac:picMkLst>
        </pc:picChg>
        <pc:picChg chg="mod">
          <ac:chgData name="Dee Hann" userId="14554cb3bcfaf36c" providerId="LiveId" clId="{4EB7C256-0CCD-4907-9A41-0840A12945B7}" dt="2020-10-05T23:09:05.861" v="98" actId="1076"/>
          <ac:picMkLst>
            <pc:docMk/>
            <pc:sldMk cId="1310126228" sldId="282"/>
            <ac:picMk id="7" creationId="{FCD2F858-FE9F-40A9-9845-A9B1CA62C768}"/>
          </ac:picMkLst>
        </pc:picChg>
      </pc:sldChg>
      <pc:sldChg chg="modSp">
        <pc:chgData name="Dee Hann" userId="14554cb3bcfaf36c" providerId="LiveId" clId="{4EB7C256-0CCD-4907-9A41-0840A12945B7}" dt="2020-10-05T23:08:44.643" v="93" actId="20577"/>
        <pc:sldMkLst>
          <pc:docMk/>
          <pc:sldMk cId="2289189765" sldId="285"/>
        </pc:sldMkLst>
        <pc:spChg chg="mod">
          <ac:chgData name="Dee Hann" userId="14554cb3bcfaf36c" providerId="LiveId" clId="{4EB7C256-0CCD-4907-9A41-0840A12945B7}" dt="2020-10-05T23:08:44.643" v="93" actId="20577"/>
          <ac:spMkLst>
            <pc:docMk/>
            <pc:sldMk cId="2289189765" sldId="285"/>
            <ac:spMk id="3" creationId="{85516A2B-1091-4006-8054-5C73824850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2</a:t>
            </a:r>
            <a:r>
              <a:rPr lang="en-US" sz="4800" baseline="30000" dirty="0">
                <a:latin typeface="DJ Basic" pitchFamily="2" charset="0"/>
              </a:rPr>
              <a:t>nd</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87 words correctly per minute at the grade level midpoint:535.</a:t>
            </a:r>
          </a:p>
          <a:p>
            <a:pPr marL="0" indent="0">
              <a:buNone/>
            </a:pPr>
            <a:r>
              <a:rPr lang="en-US" sz="2000" dirty="0"/>
              <a:t>    (Second Lexile Band: 420-650)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MyON or Education Galaxy (based on availability).</a:t>
            </a:r>
          </a:p>
          <a:p>
            <a:r>
              <a:rPr lang="en-US" sz="2000" dirty="0"/>
              <a:t>Encourage your child to read aloud to practice fluency and expression with their fluency passage each night. </a:t>
            </a:r>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8"/>
            <a:ext cx="7010400" cy="5349117"/>
          </a:xfrm>
        </p:spPr>
        <p:txBody>
          <a:bodyPr/>
          <a:lstStyle/>
          <a:p>
            <a:r>
              <a:rPr lang="en-US" sz="2000" dirty="0"/>
              <a:t>Education Galaxy – </a:t>
            </a:r>
            <a:r>
              <a:rPr lang="en-US" sz="2000" dirty="0">
                <a:hlinkClick r:id="rId2"/>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a:p>
            <a:pPr marL="457200" lvl="1" indent="0">
              <a:buNone/>
            </a:pPr>
            <a:endParaRPr lang="en-US" sz="1800" dirty="0"/>
          </a:p>
        </p:txBody>
      </p:sp>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3"/>
          <a:stretch>
            <a:fillRect/>
          </a:stretch>
        </p:blipFill>
        <p:spPr>
          <a:xfrm>
            <a:off x="6184863" y="3129693"/>
            <a:ext cx="2413074" cy="1135955"/>
          </a:xfrm>
          <a:prstGeom prst="rect">
            <a:avLst/>
          </a:prstGeom>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2"/>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3"/>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2"/>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2"/>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r>
              <a:rPr lang="en-US" sz="1800" dirty="0">
                <a:ea typeface="+mn-lt"/>
                <a:cs typeface="+mn-lt"/>
              </a:rPr>
              <a:t>Feel free to reach out to your child’s</a:t>
            </a:r>
            <a:r>
              <a:rPr lang="en-US" sz="1800" dirty="0">
                <a:cs typeface="Arial"/>
              </a:rPr>
              <a:t> teacher with questions. </a:t>
            </a:r>
          </a:p>
          <a:p>
            <a:pPr>
              <a:buNone/>
            </a:pPr>
            <a:r>
              <a:rPr lang="en-US" sz="1800" dirty="0">
                <a:cs typeface="Arial"/>
              </a:rPr>
              <a:t>Email or Class Dojo:</a:t>
            </a:r>
          </a:p>
          <a:p>
            <a:pPr>
              <a:buNone/>
            </a:pPr>
            <a:r>
              <a:rPr lang="en-US" sz="1800" dirty="0">
                <a:cs typeface="Arial"/>
              </a:rPr>
              <a:t>	</a:t>
            </a:r>
          </a:p>
          <a:p>
            <a:pPr>
              <a:buNone/>
            </a:pPr>
            <a:r>
              <a:rPr lang="en-US" sz="1800" dirty="0">
                <a:solidFill>
                  <a:srgbClr val="FF0000"/>
                </a:solidFill>
                <a:cs typeface="Arial"/>
              </a:rPr>
              <a:t>Daphne Hannans: dhannans@paulding.k12.ga.us</a:t>
            </a:r>
            <a:endParaRPr lang="en-US" sz="1800" dirty="0">
              <a:ea typeface="+mn-lt"/>
              <a:cs typeface="+mn-lt"/>
            </a:endParaRPr>
          </a:p>
          <a:p>
            <a:pPr>
              <a:buNone/>
            </a:pPr>
            <a:r>
              <a:rPr lang="en-US" sz="1800" dirty="0">
                <a:ea typeface="+mn-lt"/>
                <a:cs typeface="+mn-lt"/>
              </a:rPr>
              <a:t> </a:t>
            </a:r>
          </a:p>
          <a:p>
            <a:pPr>
              <a:buNone/>
            </a:pPr>
            <a:r>
              <a:rPr lang="en-US" sz="1800" dirty="0">
                <a:ea typeface="+mn-lt"/>
                <a:cs typeface="+mn-lt"/>
              </a:rPr>
              <a:t>You may also contact our </a:t>
            </a:r>
            <a:r>
              <a:rPr lang="en-US" sz="1800" dirty="0">
                <a:cs typeface="Arial"/>
              </a:rPr>
              <a:t>Instructional Lead Teacher:</a:t>
            </a:r>
          </a:p>
          <a:p>
            <a:pPr>
              <a:buNone/>
            </a:pPr>
            <a:r>
              <a:rPr lang="en-US" sz="1800" dirty="0">
                <a:cs typeface="Arial"/>
              </a:rPr>
              <a:t>  </a:t>
            </a:r>
            <a:r>
              <a:rPr lang="en-US" sz="1800" dirty="0">
                <a:solidFill>
                  <a:srgbClr val="FF0000"/>
                </a:solidFill>
                <a:cs typeface="Arial"/>
              </a:rPr>
              <a:t>Jackie Gandy: jgandy@paulding.k12.ga.us</a:t>
            </a:r>
            <a:endParaRPr lang="en-US" sz="1800" dirty="0">
              <a:cs typeface="Arial"/>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0" end="0"/>
                                            </p:txEl>
                                          </p:spTgt>
                                        </p:tgtEl>
                                        <p:attrNameLst>
                                          <p:attrName>style.visibility</p:attrName>
                                        </p:attrNameLst>
                                      </p:cBhvr>
                                      <p:to>
                                        <p:strVal val="visible"/>
                                      </p:to>
                                    </p:set>
                                    <p:animEffect transition="in" filter="fade">
                                      <p:cBhvr>
                                        <p:cTn id="12" dur="2000"/>
                                        <p:tgtEl>
                                          <p:spTgt spid="41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1" end="1"/>
                                            </p:txEl>
                                          </p:spTgt>
                                        </p:tgtEl>
                                        <p:attrNameLst>
                                          <p:attrName>style.visibility</p:attrName>
                                        </p:attrNameLst>
                                      </p:cBhvr>
                                      <p:to>
                                        <p:strVal val="visible"/>
                                      </p:to>
                                    </p:set>
                                    <p:animEffect transition="in" filter="fade">
                                      <p:cBhvr>
                                        <p:cTn id="17" dur="2000"/>
                                        <p:tgtEl>
                                          <p:spTgt spid="41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2" end="2"/>
                                            </p:txEl>
                                          </p:spTgt>
                                        </p:tgtEl>
                                        <p:attrNameLst>
                                          <p:attrName>style.visibility</p:attrName>
                                        </p:attrNameLst>
                                      </p:cBhvr>
                                      <p:to>
                                        <p:strVal val="visible"/>
                                      </p:to>
                                    </p:set>
                                    <p:animEffect transition="in" filter="fade">
                                      <p:cBhvr>
                                        <p:cTn id="22" dur="2000"/>
                                        <p:tgtEl>
                                          <p:spTgt spid="41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3" end="3"/>
                                            </p:txEl>
                                          </p:spTgt>
                                        </p:tgtEl>
                                        <p:attrNameLst>
                                          <p:attrName>style.visibility</p:attrName>
                                        </p:attrNameLst>
                                      </p:cBhvr>
                                      <p:to>
                                        <p:strVal val="visible"/>
                                      </p:to>
                                    </p:set>
                                    <p:animEffect transition="in" filter="fade">
                                      <p:cBhvr>
                                        <p:cTn id="27" dur="2000"/>
                                        <p:tgtEl>
                                          <p:spTgt spid="41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5">
                                            <p:txEl>
                                              <p:pRg st="4" end="4"/>
                                            </p:txEl>
                                          </p:spTgt>
                                        </p:tgtEl>
                                        <p:attrNameLst>
                                          <p:attrName>style.visibility</p:attrName>
                                        </p:attrNameLst>
                                      </p:cBhvr>
                                      <p:to>
                                        <p:strVal val="visible"/>
                                      </p:to>
                                    </p:set>
                                    <p:animEffect transition="in" filter="fade">
                                      <p:cBhvr>
                                        <p:cTn id="32" dur="2000"/>
                                        <p:tgtEl>
                                          <p:spTgt spid="410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05">
                                            <p:txEl>
                                              <p:pRg st="5" end="5"/>
                                            </p:txEl>
                                          </p:spTgt>
                                        </p:tgtEl>
                                        <p:attrNameLst>
                                          <p:attrName>style.visibility</p:attrName>
                                        </p:attrNameLst>
                                      </p:cBhvr>
                                      <p:to>
                                        <p:strVal val="visible"/>
                                      </p:to>
                                    </p:set>
                                    <p:animEffect transition="in" filter="fade">
                                      <p:cBhvr>
                                        <p:cTn id="37" dur="2000"/>
                                        <p:tgtEl>
                                          <p:spTgt spid="410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05">
                                            <p:txEl>
                                              <p:pRg st="6" end="6"/>
                                            </p:txEl>
                                          </p:spTgt>
                                        </p:tgtEl>
                                        <p:attrNameLst>
                                          <p:attrName>style.visibility</p:attrName>
                                        </p:attrNameLst>
                                      </p:cBhvr>
                                      <p:to>
                                        <p:strVal val="visible"/>
                                      </p:to>
                                    </p:set>
                                    <p:animEffect transition="in" filter="fade">
                                      <p:cBhvr>
                                        <p:cTn id="42"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a:t>
            </a:r>
          </a:p>
          <a:p>
            <a:pPr lvl="1"/>
            <a:r>
              <a:rPr lang="en-US" dirty="0">
                <a:latin typeface="DJ Basic" pitchFamily="2" charset="0"/>
                <a:hlinkClick r:id="rId3"/>
              </a:rPr>
              <a:t>Unit 1</a:t>
            </a:r>
            <a:endParaRPr lang="en-US" dirty="0">
              <a:latin typeface="DJ Basic" pitchFamily="2" charset="0"/>
            </a:endParaRPr>
          </a:p>
          <a:p>
            <a:pPr lvl="1"/>
            <a:r>
              <a:rPr lang="en-US" dirty="0">
                <a:latin typeface="DJ Basic" pitchFamily="2" charset="0"/>
                <a:hlinkClick r:id="rId3"/>
              </a:rPr>
              <a:t>Unit 2</a:t>
            </a:r>
            <a:endParaRPr lang="en-US" dirty="0">
              <a:latin typeface="DJ Basic" pitchFamily="2" charset="0"/>
            </a:endParaRPr>
          </a:p>
          <a:p>
            <a:pPr lvl="1"/>
            <a:r>
              <a:rPr lang="en-US" dirty="0">
                <a:latin typeface="DJ Basic" pitchFamily="2" charset="0"/>
                <a:hlinkClick r:id="rId3"/>
              </a:rPr>
              <a:t>Unit 3</a:t>
            </a:r>
            <a:endParaRPr lang="en-US" dirty="0">
              <a:latin typeface="DJ Basic" pitchFamily="2" charset="0"/>
            </a:endParaRPr>
          </a:p>
          <a:p>
            <a:pPr lvl="1"/>
            <a:r>
              <a:rPr lang="en-US" dirty="0">
                <a:latin typeface="DJ Basic" pitchFamily="2" charset="0"/>
                <a:hlinkClick r:id="rId3"/>
              </a:rPr>
              <a:t>Unit 4</a:t>
            </a:r>
            <a:endParaRPr lang="en-US" dirty="0">
              <a:latin typeface="DJ Basic" pitchFamily="2" charset="0"/>
            </a:endParaRPr>
          </a:p>
          <a:p>
            <a:pPr lvl="1"/>
            <a:r>
              <a:rPr lang="en-US" dirty="0">
                <a:latin typeface="DJ Basic" pitchFamily="2" charset="0"/>
                <a:hlinkClick r:id="rId3"/>
              </a:rPr>
              <a:t>Unit 5</a:t>
            </a:r>
            <a:endParaRPr lang="en-US" dirty="0">
              <a:latin typeface="DJ Basic" pitchFamily="2" charset="0"/>
            </a:endParaRPr>
          </a:p>
          <a:p>
            <a:pPr lvl="1"/>
            <a:r>
              <a:rPr lang="en-US" dirty="0">
                <a:latin typeface="DJ Basic" pitchFamily="2" charset="0"/>
                <a:hlinkClick r:id="rId3"/>
              </a:rPr>
              <a:t>Unit 6</a:t>
            </a:r>
            <a:endParaRPr lang="en-US" dirty="0">
              <a:latin typeface="DJ Basic" pitchFamily="2" charset="0"/>
            </a:endParaRPr>
          </a:p>
          <a:p>
            <a:r>
              <a:rPr lang="en-US" dirty="0">
                <a:latin typeface="DJ Basic" pitchFamily="2" charset="0"/>
              </a:rPr>
              <a:t>ELA - </a:t>
            </a:r>
            <a:r>
              <a:rPr lang="en-US" dirty="0">
                <a:hlinkClick r:id="rId3"/>
              </a:rPr>
              <a:t>https://www.georgiastandards.org/Georgia-Standards/Frameworks/ELA-Grade-2-Developmental-Progressions-R-W-SL-L.pdf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3"/>
              </a:rPr>
              <a:t>Second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3"/>
              </a:rPr>
              <a:t>Second Grade Number Talks Brochure </a:t>
            </a:r>
            <a:endParaRPr lang="en-US" dirty="0">
              <a:latin typeface="DJ Basic" pitchFamily="2" charset="0"/>
              <a:hlinkClick r:id="rId3" action="ppaction://hlinkfile"/>
            </a:endParaRPr>
          </a:p>
          <a:p>
            <a:pPr marL="914400" lvl="2" indent="0">
              <a:buNone/>
            </a:pPr>
            <a:r>
              <a:rPr lang="en-US" dirty="0">
                <a:latin typeface="DJ Basic" pitchFamily="2" charset="0"/>
                <a:hlinkClick r:id="rId3"/>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9"/>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10"/>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1"/>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5623-A5EF-4708-8718-6DF49EE45A12}"/>
              </a:ext>
            </a:extLst>
          </p:cNvPr>
          <p:cNvSpPr>
            <a:spLocks noGrp="1"/>
          </p:cNvSpPr>
          <p:nvPr>
            <p:ph type="title"/>
          </p:nvPr>
        </p:nvSpPr>
        <p:spPr>
          <a:xfrm>
            <a:off x="1752600" y="304800"/>
            <a:ext cx="7010400" cy="838200"/>
          </a:xfrm>
        </p:spPr>
        <p:txBody>
          <a:bodyPr wrap="square" anchor="ctr">
            <a:normAutofit/>
          </a:bodyPr>
          <a:lstStyle/>
          <a:p>
            <a:r>
              <a:rPr lang="en-US" dirty="0"/>
              <a:t>iRead </a:t>
            </a:r>
          </a:p>
        </p:txBody>
      </p:sp>
      <p:sp>
        <p:nvSpPr>
          <p:cNvPr id="10" name="Content Placeholder 2">
            <a:extLst>
              <a:ext uri="{FF2B5EF4-FFF2-40B4-BE49-F238E27FC236}">
                <a16:creationId xmlns:a16="http://schemas.microsoft.com/office/drawing/2014/main" id="{0D334D5E-FB00-4D3E-A786-27F47AEF58E6}"/>
              </a:ext>
            </a:extLst>
          </p:cNvPr>
          <p:cNvSpPr>
            <a:spLocks noGrp="1"/>
          </p:cNvSpPr>
          <p:nvPr>
            <p:ph sz="half" idx="1"/>
          </p:nvPr>
        </p:nvSpPr>
        <p:spPr>
          <a:xfrm>
            <a:off x="1752600" y="1395413"/>
            <a:ext cx="3429000" cy="4572000"/>
          </a:xfrm>
        </p:spPr>
        <p:txBody>
          <a:bodyPr/>
          <a:lstStyle/>
          <a:p>
            <a:r>
              <a:rPr lang="en-US" sz="2200" dirty="0"/>
              <a:t>Meets the students where they are in their instructional literacy level.</a:t>
            </a:r>
          </a:p>
          <a:p>
            <a:r>
              <a:rPr lang="en-US" sz="2200" dirty="0"/>
              <a:t>Students log on during DI.</a:t>
            </a:r>
          </a:p>
        </p:txBody>
      </p:sp>
      <p:pic>
        <p:nvPicPr>
          <p:cNvPr id="5" name="Picture 4" descr="A picture containing mirror&#10;&#10;Description automatically generated">
            <a:extLst>
              <a:ext uri="{FF2B5EF4-FFF2-40B4-BE49-F238E27FC236}">
                <a16:creationId xmlns:a16="http://schemas.microsoft.com/office/drawing/2014/main" id="{4E2A8169-0A5D-4AA6-874A-DD3ABC993E38}"/>
              </a:ext>
            </a:extLst>
          </p:cNvPr>
          <p:cNvPicPr>
            <a:picLocks noChangeAspect="1"/>
          </p:cNvPicPr>
          <p:nvPr/>
        </p:nvPicPr>
        <p:blipFill>
          <a:blip r:embed="rId2"/>
          <a:stretch>
            <a:fillRect/>
          </a:stretch>
        </p:blipFill>
        <p:spPr>
          <a:xfrm>
            <a:off x="5692744" y="2642431"/>
            <a:ext cx="3070256" cy="2892270"/>
          </a:xfrm>
          <a:prstGeom prst="rect">
            <a:avLst/>
          </a:prstGeom>
          <a:noFill/>
        </p:spPr>
      </p:pic>
      <p:pic>
        <p:nvPicPr>
          <p:cNvPr id="6" name="Picture 5">
            <a:extLst>
              <a:ext uri="{FF2B5EF4-FFF2-40B4-BE49-F238E27FC236}">
                <a16:creationId xmlns:a16="http://schemas.microsoft.com/office/drawing/2014/main" id="{3A7B1AD5-AEA5-4115-9F73-8F53B1BFB05A}"/>
              </a:ext>
            </a:extLst>
          </p:cNvPr>
          <p:cNvPicPr>
            <a:picLocks noChangeAspect="1"/>
          </p:cNvPicPr>
          <p:nvPr/>
        </p:nvPicPr>
        <p:blipFill>
          <a:blip r:embed="rId3"/>
          <a:stretch>
            <a:fillRect/>
          </a:stretch>
        </p:blipFill>
        <p:spPr>
          <a:xfrm>
            <a:off x="2141278" y="3975775"/>
            <a:ext cx="3040322" cy="2084557"/>
          </a:xfrm>
          <a:prstGeom prst="rect">
            <a:avLst/>
          </a:prstGeom>
        </p:spPr>
      </p:pic>
      <p:pic>
        <p:nvPicPr>
          <p:cNvPr id="8" name="Picture 7">
            <a:extLst>
              <a:ext uri="{FF2B5EF4-FFF2-40B4-BE49-F238E27FC236}">
                <a16:creationId xmlns:a16="http://schemas.microsoft.com/office/drawing/2014/main" id="{7416D2C3-0CFA-42F0-AA58-FC2372D658FB}"/>
              </a:ext>
            </a:extLst>
          </p:cNvPr>
          <p:cNvPicPr>
            <a:picLocks noChangeAspect="1"/>
          </p:cNvPicPr>
          <p:nvPr/>
        </p:nvPicPr>
        <p:blipFill>
          <a:blip r:embed="rId4"/>
          <a:stretch>
            <a:fillRect/>
          </a:stretch>
        </p:blipFill>
        <p:spPr>
          <a:xfrm>
            <a:off x="5257800" y="405257"/>
            <a:ext cx="2837480" cy="1727899"/>
          </a:xfrm>
          <a:prstGeom prst="rect">
            <a:avLst/>
          </a:prstGeom>
        </p:spPr>
      </p:pic>
    </p:spTree>
    <p:extLst>
      <p:ext uri="{BB962C8B-B14F-4D97-AF65-F5344CB8AC3E}">
        <p14:creationId xmlns:p14="http://schemas.microsoft.com/office/powerpoint/2010/main" val="341439459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3223" y="5397389"/>
            <a:ext cx="3676650" cy="1140047"/>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F40DE3-4E0C-44C6-9871-B1D5C5890B54}">
  <ds:schemaRefs>
    <ds:schemaRef ds:uri="http://schemas.microsoft.com/sharepoint/v3/contenttype/forms"/>
  </ds:schemaRefs>
</ds:datastoreItem>
</file>

<file path=customXml/itemProps2.xml><?xml version="1.0" encoding="utf-8"?>
<ds:datastoreItem xmlns:ds="http://schemas.openxmlformats.org/officeDocument/2006/customXml" ds:itemID="{704C60B0-10BB-4FBB-8D51-617C005E44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1324</Words>
  <Application>Microsoft Office PowerPoint</Application>
  <PresentationFormat>On-screen Show (4:3)</PresentationFormat>
  <Paragraphs>162</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&amp;quot</vt:lpstr>
      <vt:lpstr>Arial</vt:lpstr>
      <vt:lpstr>Calibri</vt:lpstr>
      <vt:lpstr>DJ Basic</vt:lpstr>
      <vt:lpstr>inherit</vt:lpstr>
      <vt:lpstr>Roboto</vt:lpstr>
      <vt:lpstr>Tahoma</vt:lpstr>
      <vt:lpstr>Wingdings</vt:lpstr>
      <vt:lpstr>Classroom expectations</vt:lpstr>
      <vt:lpstr>Welcome to 2nd Grade!</vt:lpstr>
      <vt:lpstr>Tonight's Agenda (items to be discussed)</vt:lpstr>
      <vt:lpstr>Grade Level Standards</vt:lpstr>
      <vt:lpstr>Curriculum </vt:lpstr>
      <vt:lpstr>iRead </vt:lpstr>
      <vt:lpstr>District Assessments – </vt:lpstr>
      <vt:lpstr>District Assessments – </vt:lpstr>
      <vt:lpstr>District Assessments –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Crystal A. Dankert</dc:creator>
  <cp:lastModifiedBy>Dee Hann</cp:lastModifiedBy>
  <cp:revision>4</cp:revision>
  <dcterms:created xsi:type="dcterms:W3CDTF">2020-09-14T18:43:59Z</dcterms:created>
  <dcterms:modified xsi:type="dcterms:W3CDTF">2020-10-05T23:11:01Z</dcterms:modified>
</cp:coreProperties>
</file>